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theme/themeOverride2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4.xlsx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5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6.xlsx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7.xlsx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8.xlsx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9.xlsx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0.xlsx"/><Relationship Id="rId1" Type="http://schemas.openxmlformats.org/officeDocument/2006/relationships/themeOverride" Target="../theme/themeOverride20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effectLst/>
              </a:rPr>
              <a:t>Мне трудно уложить в голове весь тот материал, который дается на уроке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51.5</c:v>
                </c:pt>
                <c:pt idx="1">
                  <c:v>48.5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Из-за того, что я сильно нервничаю, не могу сосредоточиться на уроке, не могу хорошо ответить</a:t>
            </a:r>
            <a:endParaRPr lang="ru-RU" sz="1800" dirty="0">
              <a:effectLst/>
            </a:endParaRPr>
          </a:p>
        </c:rich>
      </c:tx>
      <c:layout>
        <c:manualLayout>
          <c:xMode val="edge"/>
          <c:yMode val="edge"/>
          <c:x val="0.2236626993247238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Некоторые учителя плохо объясняют учебный материал</a:t>
            </a:r>
            <a:endParaRPr lang="ru-RU" sz="1800" dirty="0"/>
          </a:p>
        </c:rich>
      </c:tx>
      <c:layout>
        <c:manualLayout>
          <c:xMode val="edge"/>
          <c:yMode val="edge"/>
          <c:x val="0.1393284967099713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У меня в семье проблемы, я занят их решением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effectLst/>
              </a:rPr>
              <a:t>Я </a:t>
            </a:r>
            <a:r>
              <a:rPr lang="ru-RU" sz="1600" dirty="0" smtClean="0">
                <a:effectLst/>
              </a:rPr>
              <a:t>часто не высыпаюсь, поэтому на уроках не могу быть сосредоточен</a:t>
            </a:r>
            <a:endParaRPr lang="ru-RU" sz="1600" dirty="0"/>
          </a:p>
        </c:rich>
      </c:tx>
      <c:layout>
        <c:manualLayout>
          <c:xMode val="edge"/>
          <c:yMode val="edge"/>
          <c:x val="0.1244137000168719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У меня слабая сила воли, не могу заставить себя взяться за учебу</a:t>
            </a:r>
            <a:endParaRPr lang="ru-RU" sz="1800" dirty="0">
              <a:effectLst/>
            </a:endParaRPr>
          </a:p>
        </c:rich>
      </c:tx>
      <c:layout>
        <c:manualLayout>
          <c:xMode val="edge"/>
          <c:yMode val="edge"/>
          <c:x val="0.2236626993247238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</c:v>
                </c:pt>
                <c:pt idx="1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Я не верю в то, что смогу хорошо учиться</a:t>
            </a:r>
            <a:endParaRPr lang="ru-RU" sz="1800" dirty="0"/>
          </a:p>
        </c:rich>
      </c:tx>
      <c:layout>
        <c:manualLayout>
          <c:xMode val="edge"/>
          <c:yMode val="edge"/>
          <c:x val="0.1393284967099713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Программа обучения слишком сложная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effectLst/>
              </a:rPr>
              <a:t>Я не понимаю, зачем учиться в школе, если большинство знаний, которые там</a:t>
            </a:r>
            <a:r>
              <a:rPr lang="ru-RU" sz="1600" baseline="0" dirty="0" smtClean="0">
                <a:effectLst/>
              </a:rPr>
              <a:t> даются не пригодятся в </a:t>
            </a:r>
            <a:r>
              <a:rPr lang="ru-RU" sz="1600" baseline="0" dirty="0" err="1" smtClean="0">
                <a:effectLst/>
              </a:rPr>
              <a:t>жзни</a:t>
            </a:r>
            <a:endParaRPr lang="ru-RU" sz="1600" dirty="0"/>
          </a:p>
        </c:rich>
      </c:tx>
      <c:layout>
        <c:manualLayout>
          <c:xMode val="edge"/>
          <c:yMode val="edge"/>
          <c:x val="0.1244137000168719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64</c:v>
                </c:pt>
                <c:pt idx="1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u="none" strike="noStrike" baseline="0" dirty="0" smtClean="0">
                <a:effectLst/>
              </a:rPr>
              <a:t>Учиться - скучно</a:t>
            </a:r>
            <a:endParaRPr lang="ru-RU" sz="2000" dirty="0">
              <a:effectLst/>
            </a:endParaRPr>
          </a:p>
        </c:rich>
      </c:tx>
      <c:layout>
        <c:manualLayout>
          <c:xMode val="edge"/>
          <c:yMode val="edge"/>
          <c:x val="0.17642126183526874"/>
          <c:y val="5.158730158730158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В школе для меня важнее общение, чем учеба</a:t>
            </a:r>
            <a:endParaRPr lang="ru-RU" sz="1800" dirty="0"/>
          </a:p>
        </c:rich>
      </c:tx>
      <c:layout>
        <c:manualLayout>
          <c:xMode val="edge"/>
          <c:yMode val="edge"/>
          <c:x val="0.1393284967099713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>
                <a:effectLst/>
              </a:rPr>
              <a:t>На </a:t>
            </a:r>
            <a:r>
              <a:rPr lang="ru-RU" sz="2000" b="1" i="0" u="none" strike="noStrike" baseline="0">
                <a:effectLst/>
              </a:rPr>
              <a:t>уроке я просто не успеваю делать то, что нужно</a:t>
            </a:r>
            <a:r>
              <a:rPr lang="ru-RU" sz="2400" dirty="0">
                <a:effectLst/>
              </a:rPr>
              <a:t> </a:t>
            </a:r>
          </a:p>
        </c:rich>
      </c:tx>
      <c:layout>
        <c:manualLayout>
          <c:xMode val="edge"/>
          <c:yMode val="edge"/>
          <c:x val="0.1561749314826451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</c:v>
                </c:pt>
                <c:pt idx="1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Я не хочу учиться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i="0" u="none" strike="noStrike" baseline="0" dirty="0" smtClean="0">
                <a:effectLst/>
              </a:rPr>
              <a:t>В школе очень большая нагрузка, много задают</a:t>
            </a:r>
            <a:endParaRPr lang="ru-RU" sz="24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48.5</c:v>
                </c:pt>
                <c:pt idx="1">
                  <c:v>51.5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Если я не понял что- то</a:t>
            </a:r>
            <a:r>
              <a:rPr lang="ru-RU" sz="2000" baseline="0" dirty="0" smtClean="0">
                <a:effectLst/>
              </a:rPr>
              <a:t> на уроке, я просто не делаю ДЗ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Учителя</a:t>
            </a:r>
            <a:r>
              <a:rPr lang="ru-RU" sz="2000" baseline="0" dirty="0" smtClean="0">
                <a:effectLst/>
              </a:rPr>
              <a:t> не требовательные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</c:v>
                </c:pt>
                <c:pt idx="1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Я не могу получить от учителя дополнительные объяснения, если чего-то не понял на уроке</a:t>
            </a:r>
            <a:r>
              <a:rPr lang="ru-RU" sz="1800" dirty="0" smtClean="0">
                <a:effectLst/>
              </a:rPr>
              <a:t> </a:t>
            </a:r>
            <a:endParaRPr lang="ru-RU" sz="1800" dirty="0">
              <a:effectLst/>
            </a:endParaRPr>
          </a:p>
        </c:rich>
      </c:tx>
      <c:layout>
        <c:manualLayout>
          <c:xMode val="edge"/>
          <c:yMode val="edge"/>
          <c:x val="0.2236626993247238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</c:v>
                </c:pt>
                <c:pt idx="1">
                  <c:v>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baseline="0" dirty="0" smtClean="0">
                <a:effectLst/>
              </a:rPr>
              <a:t>Я не могу сосредоточиться на уроке, потому что в классе плохая дисциплина</a:t>
            </a:r>
            <a:endParaRPr lang="ru-RU" sz="1800" dirty="0"/>
          </a:p>
        </c:rich>
      </c:tx>
      <c:layout>
        <c:manualLayout>
          <c:xMode val="edge"/>
          <c:yMode val="edge"/>
          <c:x val="0.1393284967099713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>
                <a:effectLst/>
              </a:rPr>
              <a:t>Я часто не могу вспомнить, л чем</a:t>
            </a:r>
            <a:r>
              <a:rPr lang="ru-RU" sz="2000" baseline="0" dirty="0" smtClean="0">
                <a:effectLst/>
              </a:rPr>
              <a:t> говорилось на уроке</a:t>
            </a:r>
            <a:endParaRPr lang="ru-RU" sz="20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effectLst/>
              </a:rPr>
              <a:t>Я очень эмоционален, часто</a:t>
            </a:r>
            <a:r>
              <a:rPr lang="ru-RU" sz="1600" baseline="0" dirty="0" smtClean="0">
                <a:effectLst/>
              </a:rPr>
              <a:t> эмоции захлестывают меня, и это не позволяет мне думать об учебе</a:t>
            </a:r>
            <a:endParaRPr lang="ru-RU" sz="1600" dirty="0"/>
          </a:p>
        </c:rich>
      </c:tx>
      <c:layout>
        <c:manualLayout>
          <c:xMode val="edge"/>
          <c:yMode val="edge"/>
          <c:x val="0.1244137000168719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558950166660257E-2"/>
          <c:y val="0.31346112985876767"/>
          <c:w val="0.60718957287416853"/>
          <c:h val="0.686538870141232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51.5</c:v>
                </c:pt>
                <c:pt idx="1">
                  <c:v>48.5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3773429746960728"/>
          <c:y val="0.41822240969878771"/>
          <c:w val="0.24837677304846764"/>
          <c:h val="0.33399137607799023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96888" y="1693571"/>
            <a:ext cx="5150224" cy="1876607"/>
          </a:xfrm>
        </p:spPr>
        <p:txBody>
          <a:bodyPr>
            <a:noAutofit/>
          </a:bodyPr>
          <a:lstStyle/>
          <a:p>
            <a:r>
              <a:rPr lang="ru-RU" sz="55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Причины неуспеваемости</a:t>
            </a:r>
            <a:endParaRPr lang="ru-RU" sz="5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97175" y="3771915"/>
            <a:ext cx="5150224" cy="1173572"/>
          </a:xfrm>
        </p:spPr>
        <p:txBody>
          <a:bodyPr>
            <a:normAutofit fontScale="92500" lnSpcReduction="20000"/>
          </a:bodyPr>
          <a:lstStyle/>
          <a:p>
            <a:r>
              <a:rPr lang="ru-RU" sz="3200" b="1" dirty="0" smtClean="0"/>
              <a:t>Результаты </a:t>
            </a:r>
            <a:r>
              <a:rPr lang="ru-RU" sz="3200" b="1" smtClean="0"/>
              <a:t>анкетирования </a:t>
            </a:r>
          </a:p>
          <a:p>
            <a:r>
              <a:rPr lang="ru-RU" sz="3200" b="1" smtClean="0"/>
              <a:t>8-9 </a:t>
            </a:r>
            <a:r>
              <a:rPr lang="ru-RU" sz="3200" b="1" dirty="0" smtClean="0"/>
              <a:t>классов (33 человека</a:t>
            </a:r>
            <a:r>
              <a:rPr lang="ru-RU" sz="2000" b="1" dirty="0" smtClean="0"/>
              <a:t>)</a:t>
            </a:r>
          </a:p>
          <a:p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Мнение обучающихся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7983674"/>
              </p:ext>
            </p:extLst>
          </p:nvPr>
        </p:nvGraphicFramePr>
        <p:xfrm>
          <a:off x="178797" y="0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359148279"/>
              </p:ext>
            </p:extLst>
          </p:nvPr>
        </p:nvGraphicFramePr>
        <p:xfrm>
          <a:off x="268949" y="3554569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405861179"/>
              </p:ext>
            </p:extLst>
          </p:nvPr>
        </p:nvGraphicFramePr>
        <p:xfrm>
          <a:off x="4851682" y="216794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4200140438"/>
              </p:ext>
            </p:extLst>
          </p:nvPr>
        </p:nvGraphicFramePr>
        <p:xfrm>
          <a:off x="4993349" y="3552423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2948816597"/>
              </p:ext>
            </p:extLst>
          </p:nvPr>
        </p:nvGraphicFramePr>
        <p:xfrm>
          <a:off x="178797" y="0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817326585"/>
              </p:ext>
            </p:extLst>
          </p:nvPr>
        </p:nvGraphicFramePr>
        <p:xfrm>
          <a:off x="268949" y="3554569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4195765676"/>
              </p:ext>
            </p:extLst>
          </p:nvPr>
        </p:nvGraphicFramePr>
        <p:xfrm>
          <a:off x="4851682" y="216794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4109348343"/>
              </p:ext>
            </p:extLst>
          </p:nvPr>
        </p:nvGraphicFramePr>
        <p:xfrm>
          <a:off x="4993349" y="3552423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2322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610710555"/>
              </p:ext>
            </p:extLst>
          </p:nvPr>
        </p:nvGraphicFramePr>
        <p:xfrm>
          <a:off x="178797" y="0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2303988718"/>
              </p:ext>
            </p:extLst>
          </p:nvPr>
        </p:nvGraphicFramePr>
        <p:xfrm>
          <a:off x="268949" y="3554569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1943898937"/>
              </p:ext>
            </p:extLst>
          </p:nvPr>
        </p:nvGraphicFramePr>
        <p:xfrm>
          <a:off x="4851682" y="216794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1153152668"/>
              </p:ext>
            </p:extLst>
          </p:nvPr>
        </p:nvGraphicFramePr>
        <p:xfrm>
          <a:off x="4993349" y="3552423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632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1656503117"/>
              </p:ext>
            </p:extLst>
          </p:nvPr>
        </p:nvGraphicFramePr>
        <p:xfrm>
          <a:off x="178797" y="0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1867769522"/>
              </p:ext>
            </p:extLst>
          </p:nvPr>
        </p:nvGraphicFramePr>
        <p:xfrm>
          <a:off x="268949" y="3554569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1918325610"/>
              </p:ext>
            </p:extLst>
          </p:nvPr>
        </p:nvGraphicFramePr>
        <p:xfrm>
          <a:off x="4851682" y="216794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2788687252"/>
              </p:ext>
            </p:extLst>
          </p:nvPr>
        </p:nvGraphicFramePr>
        <p:xfrm>
          <a:off x="4993349" y="3552423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301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Диаграмма 28"/>
          <p:cNvGraphicFramePr/>
          <p:nvPr>
            <p:extLst>
              <p:ext uri="{D42A27DB-BD31-4B8C-83A1-F6EECF244321}">
                <p14:modId xmlns:p14="http://schemas.microsoft.com/office/powerpoint/2010/main" val="3770141756"/>
              </p:ext>
            </p:extLst>
          </p:nvPr>
        </p:nvGraphicFramePr>
        <p:xfrm>
          <a:off x="178797" y="0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1" name="Диаграмма 30"/>
          <p:cNvGraphicFramePr/>
          <p:nvPr>
            <p:extLst>
              <p:ext uri="{D42A27DB-BD31-4B8C-83A1-F6EECF244321}">
                <p14:modId xmlns:p14="http://schemas.microsoft.com/office/powerpoint/2010/main" val="641887226"/>
              </p:ext>
            </p:extLst>
          </p:nvPr>
        </p:nvGraphicFramePr>
        <p:xfrm>
          <a:off x="268949" y="3554569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4172656022"/>
              </p:ext>
            </p:extLst>
          </p:nvPr>
        </p:nvGraphicFramePr>
        <p:xfrm>
          <a:off x="4851682" y="216794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2280868654"/>
              </p:ext>
            </p:extLst>
          </p:nvPr>
        </p:nvGraphicFramePr>
        <p:xfrm>
          <a:off x="4993349" y="3552423"/>
          <a:ext cx="376364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8832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226</Words>
  <Application>Microsoft Office PowerPoint</Application>
  <PresentationFormat>Экран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Причины неуспеваемости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36</cp:revision>
  <dcterms:created xsi:type="dcterms:W3CDTF">2014-11-21T11:00:06Z</dcterms:created>
  <dcterms:modified xsi:type="dcterms:W3CDTF">2019-05-07T16:05:02Z</dcterms:modified>
</cp:coreProperties>
</file>